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8" r:id="rId2"/>
    <p:sldId id="259" r:id="rId3"/>
  </p:sldIdLst>
  <p:sldSz cx="9144000" cy="6858000" type="screen4x3"/>
  <p:notesSz cx="6808788" cy="9940925"/>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28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3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51217" cy="499113"/>
          </a:xfrm>
          <a:prstGeom prst="rect">
            <a:avLst/>
          </a:prstGeom>
        </p:spPr>
        <p:txBody>
          <a:bodyPr vert="horz" lIns="91568" tIns="45784" rIns="91568" bIns="45784" rtlCol="0"/>
          <a:lstStyle>
            <a:lvl1pPr algn="l">
              <a:defRPr sz="1200"/>
            </a:lvl1pPr>
          </a:lstStyle>
          <a:p>
            <a:endParaRPr lang="nb-NO"/>
          </a:p>
        </p:txBody>
      </p:sp>
      <p:sp>
        <p:nvSpPr>
          <p:cNvPr id="3" name="Plassholder for dato 2"/>
          <p:cNvSpPr>
            <a:spLocks noGrp="1"/>
          </p:cNvSpPr>
          <p:nvPr>
            <p:ph type="dt" idx="1"/>
          </p:nvPr>
        </p:nvSpPr>
        <p:spPr>
          <a:xfrm>
            <a:off x="3855981" y="0"/>
            <a:ext cx="2951217" cy="499113"/>
          </a:xfrm>
          <a:prstGeom prst="rect">
            <a:avLst/>
          </a:prstGeom>
        </p:spPr>
        <p:txBody>
          <a:bodyPr vert="horz" lIns="91568" tIns="45784" rIns="91568" bIns="45784" rtlCol="0"/>
          <a:lstStyle>
            <a:lvl1pPr algn="r">
              <a:defRPr sz="1200"/>
            </a:lvl1pPr>
          </a:lstStyle>
          <a:p>
            <a:fld id="{38F236DD-FAED-4BF0-9707-755F158DEE09}" type="datetimeFigureOut">
              <a:rPr lang="nb-NO" smtClean="0"/>
              <a:t>01.10.2015</a:t>
            </a:fld>
            <a:endParaRPr lang="nb-NO"/>
          </a:p>
        </p:txBody>
      </p:sp>
      <p:sp>
        <p:nvSpPr>
          <p:cNvPr id="4" name="Plassholder for lysbilde 3"/>
          <p:cNvSpPr>
            <a:spLocks noGrp="1" noRot="1" noChangeAspect="1"/>
          </p:cNvSpPr>
          <p:nvPr>
            <p:ph type="sldImg" idx="2"/>
          </p:nvPr>
        </p:nvSpPr>
        <p:spPr>
          <a:xfrm>
            <a:off x="1168400" y="1243013"/>
            <a:ext cx="4471988" cy="3354387"/>
          </a:xfrm>
          <a:prstGeom prst="rect">
            <a:avLst/>
          </a:prstGeom>
          <a:noFill/>
          <a:ln w="12700">
            <a:solidFill>
              <a:prstClr val="black"/>
            </a:solidFill>
          </a:ln>
        </p:spPr>
        <p:txBody>
          <a:bodyPr vert="horz" lIns="91568" tIns="45784" rIns="91568" bIns="45784" rtlCol="0" anchor="ctr"/>
          <a:lstStyle/>
          <a:p>
            <a:endParaRPr lang="nb-NO"/>
          </a:p>
        </p:txBody>
      </p:sp>
      <p:sp>
        <p:nvSpPr>
          <p:cNvPr id="5" name="Plassholder for notater 4"/>
          <p:cNvSpPr>
            <a:spLocks noGrp="1"/>
          </p:cNvSpPr>
          <p:nvPr>
            <p:ph type="body" sz="quarter" idx="3"/>
          </p:nvPr>
        </p:nvSpPr>
        <p:spPr>
          <a:xfrm>
            <a:off x="680562" y="4784488"/>
            <a:ext cx="5447666" cy="3913425"/>
          </a:xfrm>
          <a:prstGeom prst="rect">
            <a:avLst/>
          </a:prstGeom>
        </p:spPr>
        <p:txBody>
          <a:bodyPr vert="horz" lIns="91568" tIns="45784" rIns="91568" bIns="45784" rtlCol="0"/>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6" name="Plassholder for bunntekst 5"/>
          <p:cNvSpPr>
            <a:spLocks noGrp="1"/>
          </p:cNvSpPr>
          <p:nvPr>
            <p:ph type="ftr" sz="quarter" idx="4"/>
          </p:nvPr>
        </p:nvSpPr>
        <p:spPr>
          <a:xfrm>
            <a:off x="0" y="9441813"/>
            <a:ext cx="2951217" cy="499113"/>
          </a:xfrm>
          <a:prstGeom prst="rect">
            <a:avLst/>
          </a:prstGeom>
        </p:spPr>
        <p:txBody>
          <a:bodyPr vert="horz" lIns="91568" tIns="45784" rIns="91568" bIns="45784" rtlCol="0" anchor="b"/>
          <a:lstStyle>
            <a:lvl1pPr algn="l">
              <a:defRPr sz="1200"/>
            </a:lvl1pPr>
          </a:lstStyle>
          <a:p>
            <a:endParaRPr lang="nb-NO"/>
          </a:p>
        </p:txBody>
      </p:sp>
      <p:sp>
        <p:nvSpPr>
          <p:cNvPr id="7" name="Plassholder for lysbildenummer 6"/>
          <p:cNvSpPr>
            <a:spLocks noGrp="1"/>
          </p:cNvSpPr>
          <p:nvPr>
            <p:ph type="sldNum" sz="quarter" idx="5"/>
          </p:nvPr>
        </p:nvSpPr>
        <p:spPr>
          <a:xfrm>
            <a:off x="3855981" y="9441813"/>
            <a:ext cx="2951217" cy="499113"/>
          </a:xfrm>
          <a:prstGeom prst="rect">
            <a:avLst/>
          </a:prstGeom>
        </p:spPr>
        <p:txBody>
          <a:bodyPr vert="horz" lIns="91568" tIns="45784" rIns="91568" bIns="45784" rtlCol="0" anchor="b"/>
          <a:lstStyle>
            <a:lvl1pPr algn="r">
              <a:defRPr sz="1200"/>
            </a:lvl1pPr>
          </a:lstStyle>
          <a:p>
            <a:fld id="{AF677167-7ADB-4074-9684-3ED2B1E07008}" type="slidenum">
              <a:rPr lang="nb-NO" smtClean="0"/>
              <a:t>‹#›</a:t>
            </a:fld>
            <a:endParaRPr lang="nb-NO"/>
          </a:p>
        </p:txBody>
      </p:sp>
    </p:spTree>
    <p:extLst>
      <p:ext uri="{BB962C8B-B14F-4D97-AF65-F5344CB8AC3E}">
        <p14:creationId xmlns:p14="http://schemas.microsoft.com/office/powerpoint/2010/main" val="36600172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AF677167-7ADB-4074-9684-3ED2B1E07008}" type="slidenum">
              <a:rPr lang="nb-NO" smtClean="0"/>
              <a:t>1</a:t>
            </a:fld>
            <a:endParaRPr lang="nb-NO"/>
          </a:p>
        </p:txBody>
      </p:sp>
    </p:spTree>
    <p:extLst>
      <p:ext uri="{BB962C8B-B14F-4D97-AF65-F5344CB8AC3E}">
        <p14:creationId xmlns:p14="http://schemas.microsoft.com/office/powerpoint/2010/main" val="41678085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lang="nb-NO"/>
          </a:p>
        </p:txBody>
      </p:sp>
      <p:sp>
        <p:nvSpPr>
          <p:cNvPr id="4" name="Plassholder for dato 3"/>
          <p:cNvSpPr>
            <a:spLocks noGrp="1"/>
          </p:cNvSpPr>
          <p:nvPr>
            <p:ph type="dt" sz="half" idx="10"/>
          </p:nvPr>
        </p:nvSpPr>
        <p:spPr/>
        <p:txBody>
          <a:bodyPr/>
          <a:lstStyle/>
          <a:p>
            <a:fld id="{2611108D-1311-4EAB-8230-838DB3AB4065}" type="datetimeFigureOut">
              <a:rPr lang="nb-NO" smtClean="0"/>
              <a:t>01.10.2015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01B7921-08A4-4388-99A0-A2211511D821}" type="slidenum">
              <a:rPr lang="nb-NO" smtClean="0"/>
              <a:t>‹#›</a:t>
            </a:fld>
            <a:endParaRPr lang="nb-NO"/>
          </a:p>
        </p:txBody>
      </p:sp>
    </p:spTree>
    <p:extLst>
      <p:ext uri="{BB962C8B-B14F-4D97-AF65-F5344CB8AC3E}">
        <p14:creationId xmlns:p14="http://schemas.microsoft.com/office/powerpoint/2010/main" val="2855330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2611108D-1311-4EAB-8230-838DB3AB4065}" type="datetimeFigureOut">
              <a:rPr lang="nb-NO" smtClean="0"/>
              <a:t>01.10.2015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01B7921-08A4-4388-99A0-A2211511D821}" type="slidenum">
              <a:rPr lang="nb-NO" smtClean="0"/>
              <a:t>‹#›</a:t>
            </a:fld>
            <a:endParaRPr lang="nb-NO"/>
          </a:p>
        </p:txBody>
      </p:sp>
    </p:spTree>
    <p:extLst>
      <p:ext uri="{BB962C8B-B14F-4D97-AF65-F5344CB8AC3E}">
        <p14:creationId xmlns:p14="http://schemas.microsoft.com/office/powerpoint/2010/main" val="3161006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2611108D-1311-4EAB-8230-838DB3AB4065}" type="datetimeFigureOut">
              <a:rPr lang="nb-NO" smtClean="0"/>
              <a:t>01.10.2015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01B7921-08A4-4388-99A0-A2211511D821}" type="slidenum">
              <a:rPr lang="nb-NO" smtClean="0"/>
              <a:t>‹#›</a:t>
            </a:fld>
            <a:endParaRPr lang="nb-NO"/>
          </a:p>
        </p:txBody>
      </p:sp>
    </p:spTree>
    <p:extLst>
      <p:ext uri="{BB962C8B-B14F-4D97-AF65-F5344CB8AC3E}">
        <p14:creationId xmlns:p14="http://schemas.microsoft.com/office/powerpoint/2010/main" val="4026386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10"/>
          </p:nvPr>
        </p:nvSpPr>
        <p:spPr/>
        <p:txBody>
          <a:bodyPr/>
          <a:lstStyle/>
          <a:p>
            <a:fld id="{2611108D-1311-4EAB-8230-838DB3AB4065}" type="datetimeFigureOut">
              <a:rPr lang="nb-NO" smtClean="0"/>
              <a:t>01.10.2015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01B7921-08A4-4388-99A0-A2211511D821}" type="slidenum">
              <a:rPr lang="nb-NO" smtClean="0"/>
              <a:t>‹#›</a:t>
            </a:fld>
            <a:endParaRPr lang="nb-NO"/>
          </a:p>
        </p:txBody>
      </p:sp>
    </p:spTree>
    <p:extLst>
      <p:ext uri="{BB962C8B-B14F-4D97-AF65-F5344CB8AC3E}">
        <p14:creationId xmlns:p14="http://schemas.microsoft.com/office/powerpoint/2010/main" val="2607956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Plassholder for dato 3"/>
          <p:cNvSpPr>
            <a:spLocks noGrp="1"/>
          </p:cNvSpPr>
          <p:nvPr>
            <p:ph type="dt" sz="half" idx="10"/>
          </p:nvPr>
        </p:nvSpPr>
        <p:spPr/>
        <p:txBody>
          <a:bodyPr/>
          <a:lstStyle/>
          <a:p>
            <a:fld id="{2611108D-1311-4EAB-8230-838DB3AB4065}" type="datetimeFigureOut">
              <a:rPr lang="nb-NO" smtClean="0"/>
              <a:t>01.10.2015</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01B7921-08A4-4388-99A0-A2211511D821}" type="slidenum">
              <a:rPr lang="nb-NO" smtClean="0"/>
              <a:t>‹#›</a:t>
            </a:fld>
            <a:endParaRPr lang="nb-NO"/>
          </a:p>
        </p:txBody>
      </p:sp>
    </p:spTree>
    <p:extLst>
      <p:ext uri="{BB962C8B-B14F-4D97-AF65-F5344CB8AC3E}">
        <p14:creationId xmlns:p14="http://schemas.microsoft.com/office/powerpoint/2010/main" val="404249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dato 4"/>
          <p:cNvSpPr>
            <a:spLocks noGrp="1"/>
          </p:cNvSpPr>
          <p:nvPr>
            <p:ph type="dt" sz="half" idx="10"/>
          </p:nvPr>
        </p:nvSpPr>
        <p:spPr/>
        <p:txBody>
          <a:bodyPr/>
          <a:lstStyle/>
          <a:p>
            <a:fld id="{2611108D-1311-4EAB-8230-838DB3AB4065}" type="datetimeFigureOut">
              <a:rPr lang="nb-NO" smtClean="0"/>
              <a:t>01.10.2015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A01B7921-08A4-4388-99A0-A2211511D821}" type="slidenum">
              <a:rPr lang="nb-NO" smtClean="0"/>
              <a:t>‹#›</a:t>
            </a:fld>
            <a:endParaRPr lang="nb-NO"/>
          </a:p>
        </p:txBody>
      </p:sp>
    </p:spTree>
    <p:extLst>
      <p:ext uri="{BB962C8B-B14F-4D97-AF65-F5344CB8AC3E}">
        <p14:creationId xmlns:p14="http://schemas.microsoft.com/office/powerpoint/2010/main" val="1353981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7" name="Plassholder for dato 6"/>
          <p:cNvSpPr>
            <a:spLocks noGrp="1"/>
          </p:cNvSpPr>
          <p:nvPr>
            <p:ph type="dt" sz="half" idx="10"/>
          </p:nvPr>
        </p:nvSpPr>
        <p:spPr/>
        <p:txBody>
          <a:bodyPr/>
          <a:lstStyle/>
          <a:p>
            <a:fld id="{2611108D-1311-4EAB-8230-838DB3AB4065}" type="datetimeFigureOut">
              <a:rPr lang="nb-NO" smtClean="0"/>
              <a:t>01.10.2015</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A01B7921-08A4-4388-99A0-A2211511D821}" type="slidenum">
              <a:rPr lang="nb-NO" smtClean="0"/>
              <a:t>‹#›</a:t>
            </a:fld>
            <a:endParaRPr lang="nb-NO"/>
          </a:p>
        </p:txBody>
      </p:sp>
    </p:spTree>
    <p:extLst>
      <p:ext uri="{BB962C8B-B14F-4D97-AF65-F5344CB8AC3E}">
        <p14:creationId xmlns:p14="http://schemas.microsoft.com/office/powerpoint/2010/main" val="1278728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dato 2"/>
          <p:cNvSpPr>
            <a:spLocks noGrp="1"/>
          </p:cNvSpPr>
          <p:nvPr>
            <p:ph type="dt" sz="half" idx="10"/>
          </p:nvPr>
        </p:nvSpPr>
        <p:spPr/>
        <p:txBody>
          <a:bodyPr/>
          <a:lstStyle/>
          <a:p>
            <a:fld id="{2611108D-1311-4EAB-8230-838DB3AB4065}" type="datetimeFigureOut">
              <a:rPr lang="nb-NO" smtClean="0"/>
              <a:t>01.10.2015</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A01B7921-08A4-4388-99A0-A2211511D821}" type="slidenum">
              <a:rPr lang="nb-NO" smtClean="0"/>
              <a:t>‹#›</a:t>
            </a:fld>
            <a:endParaRPr lang="nb-NO"/>
          </a:p>
        </p:txBody>
      </p:sp>
    </p:spTree>
    <p:extLst>
      <p:ext uri="{BB962C8B-B14F-4D97-AF65-F5344CB8AC3E}">
        <p14:creationId xmlns:p14="http://schemas.microsoft.com/office/powerpoint/2010/main" val="2598023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2611108D-1311-4EAB-8230-838DB3AB4065}" type="datetimeFigureOut">
              <a:rPr lang="nb-NO" smtClean="0"/>
              <a:t>01.10.2015</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A01B7921-08A4-4388-99A0-A2211511D821}" type="slidenum">
              <a:rPr lang="nb-NO" smtClean="0"/>
              <a:t>‹#›</a:t>
            </a:fld>
            <a:endParaRPr lang="nb-NO"/>
          </a:p>
        </p:txBody>
      </p:sp>
    </p:spTree>
    <p:extLst>
      <p:ext uri="{BB962C8B-B14F-4D97-AF65-F5344CB8AC3E}">
        <p14:creationId xmlns:p14="http://schemas.microsoft.com/office/powerpoint/2010/main" val="30480504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2611108D-1311-4EAB-8230-838DB3AB4065}" type="datetimeFigureOut">
              <a:rPr lang="nb-NO" smtClean="0"/>
              <a:t>01.10.2015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A01B7921-08A4-4388-99A0-A2211511D821}" type="slidenum">
              <a:rPr lang="nb-NO" smtClean="0"/>
              <a:t>‹#›</a:t>
            </a:fld>
            <a:endParaRPr lang="nb-NO"/>
          </a:p>
        </p:txBody>
      </p:sp>
    </p:spTree>
    <p:extLst>
      <p:ext uri="{BB962C8B-B14F-4D97-AF65-F5344CB8AC3E}">
        <p14:creationId xmlns:p14="http://schemas.microsoft.com/office/powerpoint/2010/main" val="3154008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Plassholder for dato 4"/>
          <p:cNvSpPr>
            <a:spLocks noGrp="1"/>
          </p:cNvSpPr>
          <p:nvPr>
            <p:ph type="dt" sz="half" idx="10"/>
          </p:nvPr>
        </p:nvSpPr>
        <p:spPr/>
        <p:txBody>
          <a:bodyPr/>
          <a:lstStyle/>
          <a:p>
            <a:fld id="{2611108D-1311-4EAB-8230-838DB3AB4065}" type="datetimeFigureOut">
              <a:rPr lang="nb-NO" smtClean="0"/>
              <a:t>01.10.2015</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A01B7921-08A4-4388-99A0-A2211511D821}" type="slidenum">
              <a:rPr lang="nb-NO" smtClean="0"/>
              <a:t>‹#›</a:t>
            </a:fld>
            <a:endParaRPr lang="nb-NO"/>
          </a:p>
        </p:txBody>
      </p:sp>
    </p:spTree>
    <p:extLst>
      <p:ext uri="{BB962C8B-B14F-4D97-AF65-F5344CB8AC3E}">
        <p14:creationId xmlns:p14="http://schemas.microsoft.com/office/powerpoint/2010/main" val="26604368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smtClean="0"/>
              <a:t>Klikk for å redigere tittelstil</a:t>
            </a:r>
            <a:endParaRPr lang="nb-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11108D-1311-4EAB-8230-838DB3AB4065}" type="datetimeFigureOut">
              <a:rPr lang="nb-NO" smtClean="0"/>
              <a:t>01.10.2015</a:t>
            </a:fld>
            <a:endParaRPr lang="nb-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1B7921-08A4-4388-99A0-A2211511D821}" type="slidenum">
              <a:rPr lang="nb-NO" smtClean="0"/>
              <a:t>‹#›</a:t>
            </a:fld>
            <a:endParaRPr lang="nb-NO"/>
          </a:p>
        </p:txBody>
      </p:sp>
    </p:spTree>
    <p:extLst>
      <p:ext uri="{BB962C8B-B14F-4D97-AF65-F5344CB8AC3E}">
        <p14:creationId xmlns:p14="http://schemas.microsoft.com/office/powerpoint/2010/main" val="29783559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ds.no/"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932040" y="260648"/>
            <a:ext cx="4104456" cy="710952"/>
          </a:xfrm>
        </p:spPr>
        <p:txBody>
          <a:bodyPr>
            <a:normAutofit/>
          </a:bodyPr>
          <a:lstStyle/>
          <a:p>
            <a:r>
              <a:rPr lang="nb-NO" sz="4000" dirty="0" smtClean="0">
                <a:solidFill>
                  <a:srgbClr val="00728F"/>
                </a:solidFill>
              </a:rPr>
              <a:t>Astma - kurs</a:t>
            </a:r>
            <a:endParaRPr lang="nb-NO" sz="4000" dirty="0">
              <a:solidFill>
                <a:srgbClr val="00728F"/>
              </a:solidFill>
            </a:endParaRPr>
          </a:p>
        </p:txBody>
      </p:sp>
      <p:sp>
        <p:nvSpPr>
          <p:cNvPr id="3" name="Plassholder for innhold 2"/>
          <p:cNvSpPr>
            <a:spLocks noGrp="1"/>
          </p:cNvSpPr>
          <p:nvPr>
            <p:ph sz="half" idx="1"/>
          </p:nvPr>
        </p:nvSpPr>
        <p:spPr>
          <a:xfrm>
            <a:off x="107504" y="332657"/>
            <a:ext cx="4320480" cy="4968551"/>
          </a:xfrm>
        </p:spPr>
        <p:txBody>
          <a:bodyPr>
            <a:normAutofit fontScale="92500" lnSpcReduction="20000"/>
          </a:bodyPr>
          <a:lstStyle/>
          <a:p>
            <a:pPr marL="0" indent="0">
              <a:buNone/>
            </a:pPr>
            <a:r>
              <a:rPr lang="nb-NO" sz="1400" dirty="0">
                <a:latin typeface="Arial Rounded MT Bold" panose="020F0704030504030204" pitchFamily="34" charset="0"/>
                <a:cs typeface="Times New Roman" panose="02020603050405020304" pitchFamily="18" charset="0"/>
              </a:rPr>
              <a:t>Kursinformasjon</a:t>
            </a:r>
          </a:p>
          <a:p>
            <a:pPr marL="0" indent="0">
              <a:buNone/>
            </a:pPr>
            <a:r>
              <a:rPr lang="nb-NO" sz="1300">
                <a:latin typeface="Times New Roman" panose="02020603050405020304" pitchFamily="18" charset="0"/>
                <a:cs typeface="Times New Roman" panose="02020603050405020304" pitchFamily="18" charset="0"/>
              </a:rPr>
              <a:t>Deltakelse </a:t>
            </a:r>
            <a:r>
              <a:rPr lang="nb-NO" sz="1300" smtClean="0">
                <a:latin typeface="Times New Roman" panose="02020603050405020304" pitchFamily="18" charset="0"/>
                <a:cs typeface="Times New Roman" panose="02020603050405020304" pitchFamily="18" charset="0"/>
              </a:rPr>
              <a:t>på </a:t>
            </a:r>
            <a:r>
              <a:rPr lang="nb-NO" sz="1300" dirty="0">
                <a:latin typeface="Times New Roman" panose="02020603050405020304" pitchFamily="18" charset="0"/>
                <a:cs typeface="Times New Roman" panose="02020603050405020304" pitchFamily="18" charset="0"/>
              </a:rPr>
              <a:t>kurs krever henvisning fra lege.</a:t>
            </a:r>
          </a:p>
          <a:p>
            <a:pPr marL="0" indent="0">
              <a:buNone/>
            </a:pPr>
            <a:endParaRPr lang="nb-NO" sz="1300" dirty="0">
              <a:latin typeface="Times New Roman" panose="02020603050405020304" pitchFamily="18" charset="0"/>
              <a:cs typeface="Times New Roman" panose="02020603050405020304" pitchFamily="18" charset="0"/>
            </a:endParaRPr>
          </a:p>
          <a:p>
            <a:pPr marL="0" indent="0">
              <a:buNone/>
            </a:pPr>
            <a:r>
              <a:rPr lang="nb-NO" sz="1300" dirty="0">
                <a:latin typeface="Times New Roman" panose="02020603050405020304" pitchFamily="18" charset="0"/>
                <a:cs typeface="Times New Roman" panose="02020603050405020304" pitchFamily="18" charset="0"/>
              </a:rPr>
              <a:t>Henvisningen sendes til:</a:t>
            </a:r>
          </a:p>
          <a:p>
            <a:pPr marL="0" indent="0">
              <a:buNone/>
            </a:pPr>
            <a:endParaRPr lang="nb-NO" sz="1300" dirty="0">
              <a:latin typeface="Times New Roman" panose="02020603050405020304" pitchFamily="18" charset="0"/>
              <a:cs typeface="Times New Roman" panose="02020603050405020304" pitchFamily="18" charset="0"/>
            </a:endParaRPr>
          </a:p>
          <a:p>
            <a:pPr marL="0" indent="0">
              <a:buNone/>
            </a:pPr>
            <a:r>
              <a:rPr lang="nb-NO" sz="1300" i="1" dirty="0">
                <a:latin typeface="Times New Roman" panose="02020603050405020304" pitchFamily="18" charset="0"/>
                <a:cs typeface="Times New Roman" panose="02020603050405020304" pitchFamily="18" charset="0"/>
              </a:rPr>
              <a:t>Lovisenberg Diakonale Sykehus</a:t>
            </a:r>
          </a:p>
          <a:p>
            <a:pPr marL="0" indent="0">
              <a:buNone/>
            </a:pPr>
            <a:r>
              <a:rPr lang="nb-NO" sz="1300" i="1" dirty="0">
                <a:latin typeface="Times New Roman" panose="02020603050405020304" pitchFamily="18" charset="0"/>
                <a:cs typeface="Times New Roman" panose="02020603050405020304" pitchFamily="18" charset="0"/>
              </a:rPr>
              <a:t>Medisinsk Poliklinikk – </a:t>
            </a:r>
            <a:r>
              <a:rPr lang="nb-NO" sz="1300" i="1" dirty="0" smtClean="0">
                <a:latin typeface="Times New Roman" panose="02020603050405020304" pitchFamily="18" charset="0"/>
                <a:cs typeface="Times New Roman" panose="02020603050405020304" pitchFamily="18" charset="0"/>
              </a:rPr>
              <a:t>Astmakurs</a:t>
            </a:r>
            <a:endParaRPr lang="nb-NO" sz="1300" dirty="0">
              <a:latin typeface="Times New Roman" panose="02020603050405020304" pitchFamily="18" charset="0"/>
              <a:cs typeface="Times New Roman" panose="02020603050405020304" pitchFamily="18" charset="0"/>
            </a:endParaRPr>
          </a:p>
          <a:p>
            <a:pPr marL="0" indent="0">
              <a:buNone/>
            </a:pPr>
            <a:r>
              <a:rPr lang="nb-NO" sz="1300" i="1" dirty="0">
                <a:latin typeface="Times New Roman" panose="02020603050405020304" pitchFamily="18" charset="0"/>
                <a:cs typeface="Times New Roman" panose="02020603050405020304" pitchFamily="18" charset="0"/>
              </a:rPr>
              <a:t>Postboks 4970 Nydalen</a:t>
            </a:r>
          </a:p>
          <a:p>
            <a:pPr marL="0" indent="0">
              <a:buNone/>
            </a:pPr>
            <a:r>
              <a:rPr lang="nb-NO" sz="1300" i="1" dirty="0">
                <a:latin typeface="Times New Roman" panose="02020603050405020304" pitchFamily="18" charset="0"/>
                <a:cs typeface="Times New Roman" panose="02020603050405020304" pitchFamily="18" charset="0"/>
              </a:rPr>
              <a:t>0440 OSLO</a:t>
            </a:r>
          </a:p>
          <a:p>
            <a:pPr marL="0" indent="0">
              <a:buNone/>
            </a:pPr>
            <a:endParaRPr lang="nb-NO" sz="1300" i="1" dirty="0">
              <a:latin typeface="Times New Roman" panose="02020603050405020304" pitchFamily="18" charset="0"/>
              <a:cs typeface="Times New Roman" panose="02020603050405020304" pitchFamily="18" charset="0"/>
            </a:endParaRPr>
          </a:p>
          <a:p>
            <a:pPr marL="0" indent="0">
              <a:buNone/>
            </a:pPr>
            <a:r>
              <a:rPr lang="nb-NO" sz="1300" b="1" dirty="0">
                <a:latin typeface="Times New Roman" panose="02020603050405020304" pitchFamily="18" charset="0"/>
                <a:cs typeface="Times New Roman" panose="02020603050405020304" pitchFamily="18" charset="0"/>
              </a:rPr>
              <a:t>Pris:</a:t>
            </a:r>
            <a:r>
              <a:rPr lang="nb-NO" sz="1300" dirty="0">
                <a:latin typeface="Times New Roman" panose="02020603050405020304" pitchFamily="18" charset="0"/>
                <a:cs typeface="Times New Roman" panose="02020603050405020304" pitchFamily="18" charset="0"/>
              </a:rPr>
              <a:t> </a:t>
            </a:r>
          </a:p>
          <a:p>
            <a:pPr marL="0" indent="0">
              <a:buNone/>
            </a:pPr>
            <a:r>
              <a:rPr lang="nb-NO" sz="1300" dirty="0" err="1">
                <a:latin typeface="Times New Roman" panose="02020603050405020304" pitchFamily="18" charset="0"/>
                <a:cs typeface="Times New Roman" panose="02020603050405020304" pitchFamily="18" charset="0"/>
              </a:rPr>
              <a:t>È</a:t>
            </a:r>
            <a:r>
              <a:rPr lang="nb-NO" sz="1300" dirty="0" err="1" smtClean="0">
                <a:latin typeface="Times New Roman" panose="02020603050405020304" pitchFamily="18" charset="0"/>
                <a:cs typeface="Times New Roman" panose="02020603050405020304" pitchFamily="18" charset="0"/>
              </a:rPr>
              <a:t>n</a:t>
            </a:r>
            <a:r>
              <a:rPr lang="nb-NO" sz="1300" dirty="0" smtClean="0">
                <a:latin typeface="Times New Roman" panose="02020603050405020304" pitchFamily="18" charset="0"/>
                <a:cs typeface="Times New Roman" panose="02020603050405020304" pitchFamily="18" charset="0"/>
              </a:rPr>
              <a:t> egenandel, </a:t>
            </a:r>
            <a:r>
              <a:rPr lang="nb-NO" sz="1300" dirty="0">
                <a:latin typeface="Times New Roman" panose="02020603050405020304" pitchFamily="18" charset="0"/>
                <a:cs typeface="Times New Roman" panose="02020603050405020304" pitchFamily="18" charset="0"/>
              </a:rPr>
              <a:t>evt. frikort. Pårørende deltar kostnadsfritt. Kaffe, te og lunsj blir servert.</a:t>
            </a:r>
          </a:p>
          <a:p>
            <a:pPr marL="0" indent="0">
              <a:buNone/>
            </a:pPr>
            <a:endParaRPr lang="nb-NO" sz="1300" b="1" dirty="0">
              <a:latin typeface="Times New Roman" panose="02020603050405020304" pitchFamily="18" charset="0"/>
              <a:cs typeface="Times New Roman" panose="02020603050405020304" pitchFamily="18" charset="0"/>
            </a:endParaRPr>
          </a:p>
          <a:p>
            <a:pPr marL="0" indent="0">
              <a:buNone/>
            </a:pPr>
            <a:r>
              <a:rPr lang="nb-NO" sz="1300" b="1" dirty="0">
                <a:latin typeface="Times New Roman" panose="02020603050405020304" pitchFamily="18" charset="0"/>
                <a:cs typeface="Times New Roman" panose="02020603050405020304" pitchFamily="18" charset="0"/>
              </a:rPr>
              <a:t>Kurslokale: </a:t>
            </a:r>
          </a:p>
          <a:p>
            <a:pPr marL="0" indent="0">
              <a:buNone/>
            </a:pPr>
            <a:r>
              <a:rPr lang="nb-NO" sz="1300" dirty="0">
                <a:latin typeface="Times New Roman" panose="02020603050405020304" pitchFamily="18" charset="0"/>
                <a:cs typeface="Times New Roman" panose="02020603050405020304" pitchFamily="18" charset="0"/>
              </a:rPr>
              <a:t>Lovisenberggate 17, hovedinngang, trapp eller heis til 2. </a:t>
            </a:r>
            <a:r>
              <a:rPr lang="nb-NO" sz="1300" dirty="0" err="1">
                <a:latin typeface="Times New Roman" panose="02020603050405020304" pitchFamily="18" charset="0"/>
                <a:cs typeface="Times New Roman" panose="02020603050405020304" pitchFamily="18" charset="0"/>
              </a:rPr>
              <a:t>etg</a:t>
            </a:r>
            <a:r>
              <a:rPr lang="nb-NO" sz="1300" dirty="0">
                <a:latin typeface="Times New Roman" panose="02020603050405020304" pitchFamily="18" charset="0"/>
                <a:cs typeface="Times New Roman" panose="02020603050405020304" pitchFamily="18" charset="0"/>
              </a:rPr>
              <a:t>.</a:t>
            </a:r>
          </a:p>
          <a:p>
            <a:pPr marL="0" indent="0">
              <a:spcBef>
                <a:spcPts val="0"/>
              </a:spcBef>
              <a:buNone/>
            </a:pPr>
            <a:r>
              <a:rPr lang="nb-NO" sz="1300" dirty="0" smtClean="0">
                <a:latin typeface="Times New Roman" panose="02020603050405020304" pitchFamily="18" charset="0"/>
                <a:cs typeface="Times New Roman" panose="02020603050405020304" pitchFamily="18" charset="0"/>
              </a:rPr>
              <a:t>kursrom </a:t>
            </a:r>
            <a:r>
              <a:rPr lang="nb-NO" sz="1300" dirty="0">
                <a:latin typeface="Times New Roman" panose="02020603050405020304" pitchFamily="18" charset="0"/>
                <a:cs typeface="Times New Roman" panose="02020603050405020304" pitchFamily="18" charset="0"/>
              </a:rPr>
              <a:t>209 til venstre. </a:t>
            </a:r>
          </a:p>
          <a:p>
            <a:pPr marL="0" indent="0">
              <a:buNone/>
            </a:pPr>
            <a:endParaRPr lang="nb-NO" sz="1300" b="1" dirty="0">
              <a:latin typeface="Times New Roman" panose="02020603050405020304" pitchFamily="18" charset="0"/>
              <a:cs typeface="Times New Roman" panose="02020603050405020304" pitchFamily="18" charset="0"/>
            </a:endParaRPr>
          </a:p>
          <a:p>
            <a:pPr marL="0" indent="0">
              <a:buNone/>
            </a:pPr>
            <a:r>
              <a:rPr lang="nb-NO" sz="1300" b="1" dirty="0">
                <a:latin typeface="Times New Roman" panose="02020603050405020304" pitchFamily="18" charset="0"/>
                <a:cs typeface="Times New Roman" panose="02020603050405020304" pitchFamily="18" charset="0"/>
              </a:rPr>
              <a:t>Adkomst: </a:t>
            </a:r>
          </a:p>
          <a:p>
            <a:pPr marL="0" indent="0">
              <a:buNone/>
            </a:pPr>
            <a:r>
              <a:rPr lang="nb-NO" sz="1300" dirty="0">
                <a:latin typeface="Times New Roman" panose="02020603050405020304" pitchFamily="18" charset="0"/>
                <a:cs typeface="Times New Roman" panose="02020603050405020304" pitchFamily="18" charset="0"/>
              </a:rPr>
              <a:t>Buss 37 til Lovisenberg.</a:t>
            </a:r>
          </a:p>
          <a:p>
            <a:pPr marL="0" indent="0">
              <a:buNone/>
            </a:pPr>
            <a:r>
              <a:rPr lang="nb-NO" sz="1300" dirty="0">
                <a:latin typeface="Times New Roman" panose="02020603050405020304" pitchFamily="18" charset="0"/>
                <a:cs typeface="Times New Roman" panose="02020603050405020304" pitchFamily="18" charset="0"/>
              </a:rPr>
              <a:t>Buss 20 og 28 til </a:t>
            </a:r>
            <a:r>
              <a:rPr lang="nb-NO" sz="1300" dirty="0" smtClean="0">
                <a:latin typeface="Times New Roman" panose="02020603050405020304" pitchFamily="18" charset="0"/>
                <a:cs typeface="Times New Roman" panose="02020603050405020304" pitchFamily="18" charset="0"/>
              </a:rPr>
              <a:t>Fayes gate</a:t>
            </a:r>
            <a:r>
              <a:rPr lang="nb-NO" sz="1300" dirty="0">
                <a:latin typeface="Times New Roman" panose="02020603050405020304" pitchFamily="18" charset="0"/>
                <a:cs typeface="Times New Roman" panose="02020603050405020304" pitchFamily="18" charset="0"/>
              </a:rPr>
              <a:t>.</a:t>
            </a:r>
          </a:p>
          <a:p>
            <a:pPr marL="0" indent="0">
              <a:buNone/>
            </a:pPr>
            <a:r>
              <a:rPr lang="nb-NO" sz="1300" dirty="0">
                <a:latin typeface="Times New Roman" panose="02020603050405020304" pitchFamily="18" charset="0"/>
                <a:cs typeface="Times New Roman" panose="02020603050405020304" pitchFamily="18" charset="0"/>
              </a:rPr>
              <a:t>Buss 34 og 54 til Arkitekt Rivertz plass</a:t>
            </a:r>
            <a:r>
              <a:rPr lang="nb-NO" sz="1300" dirty="0" smtClean="0">
                <a:latin typeface="Times New Roman" panose="02020603050405020304" pitchFamily="18" charset="0"/>
                <a:cs typeface="Times New Roman" panose="02020603050405020304" pitchFamily="18" charset="0"/>
              </a:rPr>
              <a:t>.</a:t>
            </a:r>
          </a:p>
          <a:p>
            <a:pPr marL="0" indent="0">
              <a:buNone/>
            </a:pPr>
            <a:r>
              <a:rPr lang="nb-NO" sz="1300" dirty="0" smtClean="0">
                <a:latin typeface="Times New Roman" panose="02020603050405020304" pitchFamily="18" charset="0"/>
                <a:cs typeface="Times New Roman" panose="02020603050405020304" pitchFamily="18" charset="0"/>
              </a:rPr>
              <a:t>Gi beskjed dersom du trenger pasienttransport.</a:t>
            </a:r>
            <a:endParaRPr lang="nb-NO" sz="1300" dirty="0">
              <a:latin typeface="Times New Roman" panose="02020603050405020304" pitchFamily="18" charset="0"/>
              <a:cs typeface="Times New Roman" panose="02020603050405020304" pitchFamily="18" charset="0"/>
            </a:endParaRPr>
          </a:p>
          <a:p>
            <a:pPr marL="0" indent="0">
              <a:buNone/>
            </a:pPr>
            <a:endParaRPr lang="nb-NO" sz="1300" dirty="0">
              <a:latin typeface="Times New Roman" panose="02020603050405020304" pitchFamily="18" charset="0"/>
              <a:cs typeface="Times New Roman" panose="02020603050405020304" pitchFamily="18" charset="0"/>
            </a:endParaRPr>
          </a:p>
          <a:p>
            <a:pPr marL="0" indent="0">
              <a:buNone/>
            </a:pPr>
            <a:r>
              <a:rPr lang="nb-NO" sz="1300" dirty="0">
                <a:latin typeface="Times New Roman" panose="02020603050405020304" pitchFamily="18" charset="0"/>
                <a:cs typeface="Times New Roman" panose="02020603050405020304" pitchFamily="18" charset="0"/>
              </a:rPr>
              <a:t>Endringer kan forekomme. Se </a:t>
            </a:r>
            <a:r>
              <a:rPr lang="nb-NO" sz="1300" dirty="0" smtClean="0">
                <a:latin typeface="Times New Roman" panose="02020603050405020304" pitchFamily="18" charset="0"/>
                <a:cs typeface="Times New Roman" panose="02020603050405020304" pitchFamily="18" charset="0"/>
              </a:rPr>
              <a:t>vår nettside </a:t>
            </a:r>
            <a:r>
              <a:rPr lang="nb-NO" sz="1300" dirty="0" smtClean="0">
                <a:latin typeface="Times New Roman" panose="02020603050405020304" pitchFamily="18" charset="0"/>
                <a:cs typeface="Times New Roman" panose="02020603050405020304" pitchFamily="18" charset="0"/>
                <a:hlinkClick r:id="rId3"/>
              </a:rPr>
              <a:t>www.lds.no</a:t>
            </a:r>
            <a:r>
              <a:rPr lang="nb-NO" sz="1300" dirty="0" smtClean="0">
                <a:latin typeface="Times New Roman" panose="02020603050405020304" pitchFamily="18" charset="0"/>
                <a:cs typeface="Times New Roman" panose="02020603050405020304" pitchFamily="18" charset="0"/>
              </a:rPr>
              <a:t> -  Behandling – Kurs/PPO for </a:t>
            </a:r>
            <a:r>
              <a:rPr lang="nb-NO" sz="1300" dirty="0">
                <a:latin typeface="Times New Roman" panose="02020603050405020304" pitchFamily="18" charset="0"/>
                <a:cs typeface="Times New Roman" panose="02020603050405020304" pitchFamily="18" charset="0"/>
              </a:rPr>
              <a:t>oppdatert kursinformasjon og datoer.</a:t>
            </a:r>
          </a:p>
        </p:txBody>
      </p:sp>
      <p:sp>
        <p:nvSpPr>
          <p:cNvPr id="4" name="Plassholder for innhold 3"/>
          <p:cNvSpPr>
            <a:spLocks noGrp="1"/>
          </p:cNvSpPr>
          <p:nvPr>
            <p:ph sz="half" idx="2"/>
          </p:nvPr>
        </p:nvSpPr>
        <p:spPr>
          <a:xfrm>
            <a:off x="5265360" y="5445224"/>
            <a:ext cx="3771136" cy="720080"/>
          </a:xfrm>
        </p:spPr>
        <p:txBody>
          <a:bodyPr>
            <a:normAutofit fontScale="92500" lnSpcReduction="20000"/>
          </a:bodyPr>
          <a:lstStyle/>
          <a:p>
            <a:pPr marL="0" indent="0" algn="ctr">
              <a:buNone/>
            </a:pPr>
            <a:r>
              <a:rPr lang="nb-NO" sz="1600" dirty="0">
                <a:solidFill>
                  <a:srgbClr val="00728F"/>
                </a:solidFill>
              </a:rPr>
              <a:t>Pasient- og pårørendeopplæring i gruppe </a:t>
            </a:r>
          </a:p>
          <a:p>
            <a:pPr marL="0" indent="0" algn="ctr">
              <a:buNone/>
            </a:pPr>
            <a:r>
              <a:rPr lang="nb-NO" sz="1600" dirty="0">
                <a:solidFill>
                  <a:srgbClr val="00728F"/>
                </a:solidFill>
              </a:rPr>
              <a:t>gir støtte til mestring av sykdom/skade </a:t>
            </a:r>
            <a:r>
              <a:rPr lang="nb-NO" sz="1600" dirty="0" smtClean="0">
                <a:solidFill>
                  <a:srgbClr val="00728F"/>
                </a:solidFill>
              </a:rPr>
              <a:t>og grunnlag </a:t>
            </a:r>
            <a:r>
              <a:rPr lang="nb-NO" sz="1600" dirty="0">
                <a:solidFill>
                  <a:srgbClr val="00728F"/>
                </a:solidFill>
              </a:rPr>
              <a:t>for styrket helse og livskvalitet. </a:t>
            </a:r>
          </a:p>
          <a:p>
            <a:pPr marL="0" indent="0" algn="ctr">
              <a:buNone/>
            </a:pPr>
            <a:endParaRPr lang="nb-NO" sz="1600" dirty="0" smtClean="0">
              <a:solidFill>
                <a:srgbClr val="00728F"/>
              </a:solidFill>
            </a:endParaRPr>
          </a:p>
        </p:txBody>
      </p:sp>
      <p:pic>
        <p:nvPicPr>
          <p:cNvPr id="1027" name="Picture 3" descr="K:\_Maler\Brosjyremal 2015\Livets-tre,-lys-og-mørk-turkis-2015-Brosjyremal-A0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65360" y="1268760"/>
            <a:ext cx="3771136" cy="396044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K:\_Logoer\LDS logo EPS\Standardversjon-Trykk\LDS_logo_rgb.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948264" y="6416947"/>
            <a:ext cx="2019300" cy="25241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4" descr="K:\_Logoer\LDS logo EPS\Standardversjon-Trykk\LDS_logo_rgb.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07504" y="5840883"/>
            <a:ext cx="2019300" cy="252413"/>
          </a:xfrm>
          <a:prstGeom prst="rect">
            <a:avLst/>
          </a:prstGeom>
          <a:noFill/>
          <a:extLst>
            <a:ext uri="{909E8E84-426E-40DD-AFC4-6F175D3DCCD1}">
              <a14:hiddenFill xmlns:a14="http://schemas.microsoft.com/office/drawing/2010/main">
                <a:solidFill>
                  <a:srgbClr val="FFFFFF"/>
                </a:solidFill>
              </a14:hiddenFill>
            </a:ext>
          </a:extLst>
        </p:spPr>
      </p:pic>
      <p:cxnSp>
        <p:nvCxnSpPr>
          <p:cNvPr id="6" name="Rett linje 5"/>
          <p:cNvCxnSpPr/>
          <p:nvPr/>
        </p:nvCxnSpPr>
        <p:spPr>
          <a:xfrm>
            <a:off x="2267744" y="5877272"/>
            <a:ext cx="0" cy="792088"/>
          </a:xfrm>
          <a:prstGeom prst="line">
            <a:avLst/>
          </a:prstGeom>
          <a:ln w="19050">
            <a:solidFill>
              <a:srgbClr val="00728F"/>
            </a:solidFill>
          </a:ln>
        </p:spPr>
        <p:style>
          <a:lnRef idx="1">
            <a:schemeClr val="accent1"/>
          </a:lnRef>
          <a:fillRef idx="0">
            <a:schemeClr val="accent1"/>
          </a:fillRef>
          <a:effectRef idx="0">
            <a:schemeClr val="accent1"/>
          </a:effectRef>
          <a:fontRef idx="minor">
            <a:schemeClr val="tx1"/>
          </a:fontRef>
        </p:style>
      </p:cxnSp>
      <p:sp>
        <p:nvSpPr>
          <p:cNvPr id="11" name="Plassholder for innhold 3"/>
          <p:cNvSpPr txBox="1">
            <a:spLocks/>
          </p:cNvSpPr>
          <p:nvPr/>
        </p:nvSpPr>
        <p:spPr>
          <a:xfrm>
            <a:off x="2339752" y="5805264"/>
            <a:ext cx="1728192" cy="936104"/>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nb-NO" sz="1000" dirty="0">
                <a:solidFill>
                  <a:srgbClr val="00728F"/>
                </a:solidFill>
              </a:rPr>
              <a:t>Lovisenberg Diakonale Sykehus</a:t>
            </a:r>
          </a:p>
          <a:p>
            <a:pPr marL="0" indent="0">
              <a:buNone/>
            </a:pPr>
            <a:r>
              <a:rPr lang="nb-NO" sz="1000" dirty="0">
                <a:solidFill>
                  <a:srgbClr val="00728F"/>
                </a:solidFill>
              </a:rPr>
              <a:t>Pasient- og pårørendeopplæring</a:t>
            </a:r>
          </a:p>
          <a:p>
            <a:pPr marL="0" indent="0">
              <a:buNone/>
            </a:pPr>
            <a:r>
              <a:rPr lang="nb-NO" sz="1000" dirty="0" err="1">
                <a:solidFill>
                  <a:srgbClr val="00728F"/>
                </a:solidFill>
              </a:rPr>
              <a:t>Lovisenberggt</a:t>
            </a:r>
            <a:r>
              <a:rPr lang="nb-NO" sz="1000" dirty="0">
                <a:solidFill>
                  <a:srgbClr val="00728F"/>
                </a:solidFill>
              </a:rPr>
              <a:t>. 17</a:t>
            </a:r>
          </a:p>
          <a:p>
            <a:pPr marL="0" indent="0">
              <a:buNone/>
            </a:pPr>
            <a:r>
              <a:rPr lang="nb-NO" sz="1000" dirty="0">
                <a:solidFill>
                  <a:srgbClr val="00728F"/>
                </a:solidFill>
              </a:rPr>
              <a:t>Telefon: 2322 5266</a:t>
            </a:r>
          </a:p>
          <a:p>
            <a:pPr marL="0" indent="0">
              <a:buNone/>
            </a:pPr>
            <a:r>
              <a:rPr lang="nb-NO" sz="1000" dirty="0">
                <a:solidFill>
                  <a:srgbClr val="00728F"/>
                </a:solidFill>
              </a:rPr>
              <a:t>E-post: ppo@lds.no</a:t>
            </a:r>
          </a:p>
          <a:p>
            <a:pPr marL="0" indent="0">
              <a:buFont typeface="Arial" panose="020B0604020202020204" pitchFamily="34" charset="0"/>
              <a:buNone/>
            </a:pPr>
            <a:endParaRPr lang="nb-NO" sz="1000" dirty="0" smtClean="0">
              <a:solidFill>
                <a:srgbClr val="00728F"/>
              </a:solidFill>
            </a:endParaRPr>
          </a:p>
          <a:p>
            <a:endParaRPr lang="nb-NO" sz="1000" dirty="0"/>
          </a:p>
        </p:txBody>
      </p:sp>
    </p:spTree>
    <p:extLst>
      <p:ext uri="{BB962C8B-B14F-4D97-AF65-F5344CB8AC3E}">
        <p14:creationId xmlns:p14="http://schemas.microsoft.com/office/powerpoint/2010/main" val="275221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p:cNvSpPr>
            <a:spLocks noGrp="1"/>
          </p:cNvSpPr>
          <p:nvPr>
            <p:ph sz="half" idx="1"/>
          </p:nvPr>
        </p:nvSpPr>
        <p:spPr>
          <a:xfrm>
            <a:off x="107504" y="332656"/>
            <a:ext cx="3960440" cy="6264696"/>
          </a:xfrm>
        </p:spPr>
        <p:txBody>
          <a:bodyPr>
            <a:normAutofit fontScale="62500" lnSpcReduction="20000"/>
          </a:bodyPr>
          <a:lstStyle/>
          <a:p>
            <a:pPr marL="0" indent="0">
              <a:buNone/>
            </a:pPr>
            <a:r>
              <a:rPr lang="nb-NO" sz="2200" dirty="0" smtClean="0">
                <a:latin typeface="Arial Rounded MT Bold" panose="020F0704030504030204" pitchFamily="34" charset="0"/>
              </a:rPr>
              <a:t>Velkommen til astmakurs</a:t>
            </a:r>
          </a:p>
          <a:p>
            <a:pPr marL="0" indent="0">
              <a:buNone/>
            </a:pPr>
            <a:endParaRPr lang="nb-NO" sz="1500" dirty="0">
              <a:latin typeface="Times New Roman" panose="02020603050405020304" pitchFamily="18" charset="0"/>
              <a:cs typeface="Times New Roman" panose="02020603050405020304" pitchFamily="18" charset="0"/>
            </a:endParaRPr>
          </a:p>
          <a:p>
            <a:pPr marL="0" indent="0">
              <a:spcBef>
                <a:spcPts val="0"/>
              </a:spcBef>
              <a:buNone/>
            </a:pPr>
            <a:r>
              <a:rPr lang="nb-NO" sz="1900" dirty="0" smtClean="0">
                <a:latin typeface="Arial Rounded MT Bold" panose="020F0704030504030204" pitchFamily="34" charset="0"/>
                <a:cs typeface="Times New Roman" panose="02020603050405020304" pitchFamily="18" charset="0"/>
              </a:rPr>
              <a:t>Hva er astma?</a:t>
            </a:r>
            <a:endParaRPr lang="nb-NO" sz="1900" dirty="0">
              <a:latin typeface="Arial Rounded MT Bold" panose="020F0704030504030204" pitchFamily="34" charset="0"/>
              <a:cs typeface="Times New Roman" panose="02020603050405020304" pitchFamily="18" charset="0"/>
            </a:endParaRPr>
          </a:p>
          <a:p>
            <a:pPr marL="0" indent="0">
              <a:spcBef>
                <a:spcPts val="0"/>
              </a:spcBef>
              <a:buNone/>
            </a:pPr>
            <a:r>
              <a:rPr lang="nb-NO" sz="1900" dirty="0">
                <a:latin typeface="Times New Roman" panose="02020603050405020304" pitchFamily="18" charset="0"/>
                <a:cs typeface="Times New Roman" panose="02020603050405020304" pitchFamily="18" charset="0"/>
              </a:rPr>
              <a:t>Astma er </a:t>
            </a:r>
            <a:r>
              <a:rPr lang="nb-NO" sz="1900" dirty="0" smtClean="0">
                <a:latin typeface="Times New Roman" panose="02020603050405020304" pitchFamily="18" charset="0"/>
                <a:cs typeface="Times New Roman" panose="02020603050405020304" pitchFamily="18" charset="0"/>
              </a:rPr>
              <a:t>en kronisk tilstand med </a:t>
            </a:r>
            <a:r>
              <a:rPr lang="nb-NO" sz="1900" dirty="0">
                <a:latin typeface="Times New Roman" panose="02020603050405020304" pitchFamily="18" charset="0"/>
                <a:cs typeface="Times New Roman" panose="02020603050405020304" pitchFamily="18" charset="0"/>
              </a:rPr>
              <a:t>overømfintlighet i luftveiene </a:t>
            </a:r>
            <a:r>
              <a:rPr lang="nb-NO" sz="1900" dirty="0" smtClean="0">
                <a:latin typeface="Times New Roman" panose="02020603050405020304" pitchFamily="18" charset="0"/>
                <a:cs typeface="Times New Roman" panose="02020603050405020304" pitchFamily="18" charset="0"/>
              </a:rPr>
              <a:t>som kan gi episodisk pustebesvær</a:t>
            </a:r>
            <a:r>
              <a:rPr lang="nb-NO" sz="1900" dirty="0">
                <a:latin typeface="Times New Roman" panose="02020603050405020304" pitchFamily="18" charset="0"/>
                <a:cs typeface="Times New Roman" panose="02020603050405020304" pitchFamily="18" charset="0"/>
              </a:rPr>
              <a:t>, utløst av ulike faktorer. </a:t>
            </a:r>
            <a:r>
              <a:rPr lang="nb-NO" sz="1900" dirty="0" smtClean="0">
                <a:latin typeface="Times New Roman" panose="02020603050405020304" pitchFamily="18" charset="0"/>
                <a:cs typeface="Times New Roman" panose="02020603050405020304" pitchFamily="18" charset="0"/>
              </a:rPr>
              <a:t>Astmatikere kan reagere </a:t>
            </a:r>
            <a:r>
              <a:rPr lang="nb-NO" sz="1900" dirty="0">
                <a:latin typeface="Times New Roman" panose="02020603050405020304" pitchFamily="18" charset="0"/>
                <a:cs typeface="Times New Roman" panose="02020603050405020304" pitchFamily="18" charset="0"/>
              </a:rPr>
              <a:t>på rå/kald luft</a:t>
            </a:r>
            <a:r>
              <a:rPr lang="nb-NO" sz="1900" b="1" dirty="0">
                <a:latin typeface="Times New Roman" panose="02020603050405020304" pitchFamily="18" charset="0"/>
                <a:cs typeface="Times New Roman" panose="02020603050405020304" pitchFamily="18" charset="0"/>
              </a:rPr>
              <a:t>, </a:t>
            </a:r>
            <a:r>
              <a:rPr lang="nb-NO" sz="1900" dirty="0">
                <a:latin typeface="Times New Roman" panose="02020603050405020304" pitchFamily="18" charset="0"/>
                <a:cs typeface="Times New Roman" panose="02020603050405020304" pitchFamily="18" charset="0"/>
              </a:rPr>
              <a:t>eksos, tobakksrøyk, </a:t>
            </a:r>
            <a:r>
              <a:rPr lang="nb-NO" sz="1900" dirty="0" err="1">
                <a:latin typeface="Times New Roman" panose="02020603050405020304" pitchFamily="18" charset="0"/>
                <a:cs typeface="Times New Roman" panose="02020603050405020304" pitchFamily="18" charset="0"/>
              </a:rPr>
              <a:t>matos</a:t>
            </a:r>
            <a:r>
              <a:rPr lang="nb-NO" sz="1900" dirty="0">
                <a:latin typeface="Times New Roman" panose="02020603050405020304" pitchFamily="18" charset="0"/>
                <a:cs typeface="Times New Roman" panose="02020603050405020304" pitchFamily="18" charset="0"/>
              </a:rPr>
              <a:t>, parfyme, visse blomster, </a:t>
            </a:r>
            <a:r>
              <a:rPr lang="nb-NO" sz="1900" dirty="0" err="1">
                <a:latin typeface="Times New Roman" panose="02020603050405020304" pitchFamily="18" charset="0"/>
                <a:cs typeface="Times New Roman" panose="02020603050405020304" pitchFamily="18" charset="0"/>
              </a:rPr>
              <a:t>husstøv</a:t>
            </a:r>
            <a:r>
              <a:rPr lang="nb-NO" sz="1900" dirty="0">
                <a:latin typeface="Times New Roman" panose="02020603050405020304" pitchFamily="18" charset="0"/>
                <a:cs typeface="Times New Roman" panose="02020603050405020304" pitchFamily="18" charset="0"/>
              </a:rPr>
              <a:t>, osv. Noen astmatikere er allergiske og kan få anfall utløst av </a:t>
            </a:r>
            <a:r>
              <a:rPr lang="nb-NO" sz="1900" dirty="0" smtClean="0">
                <a:latin typeface="Times New Roman" panose="02020603050405020304" pitchFamily="18" charset="0"/>
                <a:cs typeface="Times New Roman" panose="02020603050405020304" pitchFamily="18" charset="0"/>
              </a:rPr>
              <a:t>f.eks. dyrehår</a:t>
            </a:r>
            <a:r>
              <a:rPr lang="nb-NO" sz="1900" dirty="0">
                <a:latin typeface="Times New Roman" panose="02020603050405020304" pitchFamily="18" charset="0"/>
                <a:cs typeface="Times New Roman" panose="02020603050405020304" pitchFamily="18" charset="0"/>
              </a:rPr>
              <a:t>, midd, pollen, muggsopp og evt. matvarer. Anstrengelser og stress </a:t>
            </a:r>
            <a:r>
              <a:rPr lang="nb-NO" sz="1900" dirty="0" smtClean="0">
                <a:latin typeface="Times New Roman" panose="02020603050405020304" pitchFamily="18" charset="0"/>
                <a:cs typeface="Times New Roman" panose="02020603050405020304" pitchFamily="18" charset="0"/>
              </a:rPr>
              <a:t>kan også </a:t>
            </a:r>
            <a:r>
              <a:rPr lang="nb-NO" sz="1900" dirty="0">
                <a:latin typeface="Times New Roman" panose="02020603050405020304" pitchFamily="18" charset="0"/>
                <a:cs typeface="Times New Roman" panose="02020603050405020304" pitchFamily="18" charset="0"/>
              </a:rPr>
              <a:t>gi </a:t>
            </a:r>
            <a:r>
              <a:rPr lang="nb-NO" sz="1900" dirty="0" smtClean="0">
                <a:latin typeface="Times New Roman" panose="02020603050405020304" pitchFamily="18" charset="0"/>
                <a:cs typeface="Times New Roman" panose="02020603050405020304" pitchFamily="18" charset="0"/>
              </a:rPr>
              <a:t>astmaanfall.</a:t>
            </a:r>
          </a:p>
          <a:p>
            <a:pPr marL="0" indent="0">
              <a:spcBef>
                <a:spcPts val="0"/>
              </a:spcBef>
              <a:buNone/>
            </a:pPr>
            <a:r>
              <a:rPr lang="nb-NO" sz="1900" dirty="0" smtClean="0">
                <a:latin typeface="Times New Roman" panose="02020603050405020304" pitchFamily="18" charset="0"/>
                <a:cs typeface="Times New Roman" panose="02020603050405020304" pitchFamily="18" charset="0"/>
              </a:rPr>
              <a:t>Astmatikere kan oppleve </a:t>
            </a:r>
            <a:r>
              <a:rPr lang="nb-NO" sz="1900" dirty="0">
                <a:latin typeface="Times New Roman" panose="02020603050405020304" pitchFamily="18" charset="0"/>
                <a:cs typeface="Times New Roman" panose="02020603050405020304" pitchFamily="18" charset="0"/>
              </a:rPr>
              <a:t>å bli oftere forkjølet enn lungefriske og det går gjerne 2-4 uker før de føler seg friske og puster normalt.</a:t>
            </a:r>
          </a:p>
          <a:p>
            <a:pPr marL="0" indent="0">
              <a:spcBef>
                <a:spcPts val="0"/>
              </a:spcBef>
              <a:buNone/>
            </a:pPr>
            <a:r>
              <a:rPr lang="nb-NO" sz="1900" dirty="0">
                <a:latin typeface="Times New Roman" panose="02020603050405020304" pitchFamily="18" charset="0"/>
                <a:cs typeface="Times New Roman" panose="02020603050405020304" pitchFamily="18" charset="0"/>
              </a:rPr>
              <a:t> </a:t>
            </a:r>
          </a:p>
          <a:p>
            <a:pPr marL="0" indent="0">
              <a:spcBef>
                <a:spcPts val="0"/>
              </a:spcBef>
              <a:buNone/>
            </a:pPr>
            <a:r>
              <a:rPr lang="nb-NO" sz="1900" dirty="0">
                <a:latin typeface="Arial Rounded MT Bold" panose="020F0704030504030204" pitchFamily="34" charset="0"/>
                <a:cs typeface="Times New Roman" panose="02020603050405020304" pitchFamily="18" charset="0"/>
              </a:rPr>
              <a:t>Hvordan behandle astma?</a:t>
            </a:r>
          </a:p>
          <a:p>
            <a:pPr marL="0" indent="0">
              <a:spcBef>
                <a:spcPts val="0"/>
              </a:spcBef>
              <a:buNone/>
            </a:pPr>
            <a:r>
              <a:rPr lang="nb-NO" sz="1900" dirty="0" smtClean="0">
                <a:latin typeface="Times New Roman" panose="02020603050405020304" pitchFamily="18" charset="0"/>
                <a:cs typeface="Times New Roman" panose="02020603050405020304" pitchFamily="18" charset="0"/>
              </a:rPr>
              <a:t>Astmaanfall forebygges ved å</a:t>
            </a:r>
            <a:r>
              <a:rPr lang="nb-NO" sz="1900" dirty="0">
                <a:latin typeface="Times New Roman" panose="02020603050405020304" pitchFamily="18" charset="0"/>
                <a:cs typeface="Times New Roman" panose="02020603050405020304" pitchFamily="18" charset="0"/>
              </a:rPr>
              <a:t> </a:t>
            </a:r>
            <a:r>
              <a:rPr lang="nb-NO" sz="1900" dirty="0" smtClean="0">
                <a:latin typeface="Times New Roman" panose="02020603050405020304" pitchFamily="18" charset="0"/>
                <a:cs typeface="Times New Roman" panose="02020603050405020304" pitchFamily="18" charset="0"/>
              </a:rPr>
              <a:t>fjerne eller unngå utløsende </a:t>
            </a:r>
            <a:r>
              <a:rPr lang="nb-NO" sz="1900" dirty="0">
                <a:latin typeface="Times New Roman" panose="02020603050405020304" pitchFamily="18" charset="0"/>
                <a:cs typeface="Times New Roman" panose="02020603050405020304" pitchFamily="18" charset="0"/>
              </a:rPr>
              <a:t>faktorer i </a:t>
            </a:r>
            <a:r>
              <a:rPr lang="nb-NO" sz="1900" dirty="0" smtClean="0">
                <a:latin typeface="Times New Roman" panose="02020603050405020304" pitchFamily="18" charset="0"/>
                <a:cs typeface="Times New Roman" panose="02020603050405020304" pitchFamily="18" charset="0"/>
              </a:rPr>
              <a:t>miljøet. Astma behandles ved bruk av inhalasjonsmedisiner som reduserer betennelse og medisiner som åpner luftveiene. Det finnes mange inhalasjonsmedisiner og flere av disse er også like hverandre. Valg av  inhalasjonsmedisin tilpasses den enkelte.  Det er viktig at inhalasjonsmedisinene brukes korrekt for å gi ønsket effekt.</a:t>
            </a:r>
          </a:p>
          <a:p>
            <a:pPr marL="0" indent="0">
              <a:buNone/>
            </a:pPr>
            <a:r>
              <a:rPr lang="nb-NO" sz="1900" dirty="0">
                <a:latin typeface="Times New Roman" panose="02020603050405020304" pitchFamily="18" charset="0"/>
                <a:cs typeface="Times New Roman" panose="02020603050405020304" pitchFamily="18" charset="0"/>
              </a:rPr>
              <a:t> </a:t>
            </a:r>
            <a:endParaRPr lang="nb-NO" sz="1900" b="1" dirty="0" smtClean="0">
              <a:latin typeface="Arial Rounded MT Bold" panose="020F0704030504030204" pitchFamily="34" charset="0"/>
              <a:cs typeface="Times New Roman" panose="02020603050405020304" pitchFamily="18" charset="0"/>
            </a:endParaRPr>
          </a:p>
          <a:p>
            <a:pPr marL="0" indent="0">
              <a:spcBef>
                <a:spcPts val="0"/>
              </a:spcBef>
              <a:buNone/>
            </a:pPr>
            <a:r>
              <a:rPr lang="nb-NO" sz="1900" dirty="0" smtClean="0">
                <a:latin typeface="Arial Rounded MT Bold" panose="020F0704030504030204" pitchFamily="34" charset="0"/>
                <a:cs typeface="Times New Roman" panose="02020603050405020304" pitchFamily="18" charset="0"/>
              </a:rPr>
              <a:t>Å leve med sykdommen og behandlingen</a:t>
            </a:r>
            <a:endParaRPr lang="nb-NO" sz="1900" dirty="0">
              <a:latin typeface="Arial Rounded MT Bold" panose="020F0704030504030204" pitchFamily="34" charset="0"/>
              <a:cs typeface="Times New Roman" panose="02020603050405020304" pitchFamily="18" charset="0"/>
            </a:endParaRPr>
          </a:p>
          <a:p>
            <a:pPr marL="0" indent="0">
              <a:spcBef>
                <a:spcPts val="0"/>
              </a:spcBef>
              <a:buNone/>
            </a:pPr>
            <a:r>
              <a:rPr lang="nb-NO" sz="1900" dirty="0" smtClean="0">
                <a:latin typeface="Times New Roman" panose="02020603050405020304" pitchFamily="18" charset="0"/>
                <a:cs typeface="Times New Roman" panose="02020603050405020304" pitchFamily="18" charset="0"/>
              </a:rPr>
              <a:t>Med tilpasset behandling, er det mulig å leve et aktivt og innholdsrikt liv for alle med astma. Noen opplever usikkerhet og bekymring for å få astmaanfall og kan føle livskvaliteten blir hemmet. Astmaanfall som gir pustebesvær kan være angstvekkende. Kunnskap om hvordan astmaanfall best håndteres, reduserer angst og anfallet går fortere over.</a:t>
            </a:r>
          </a:p>
          <a:p>
            <a:pPr marL="0" indent="0">
              <a:buNone/>
            </a:pPr>
            <a:endParaRPr lang="nb-NO" sz="1900" dirty="0" smtClean="0">
              <a:latin typeface="Times New Roman" panose="02020603050405020304" pitchFamily="18" charset="0"/>
              <a:cs typeface="Times New Roman" panose="02020603050405020304" pitchFamily="18" charset="0"/>
            </a:endParaRPr>
          </a:p>
          <a:p>
            <a:pPr marL="0" indent="0">
              <a:buNone/>
            </a:pPr>
            <a:r>
              <a:rPr lang="nb-NO" sz="1900" dirty="0">
                <a:latin typeface="Arial Rounded MT Bold" panose="020F0704030504030204" pitchFamily="34" charset="0"/>
                <a:cs typeface="Times New Roman" panose="02020603050405020304" pitchFamily="18" charset="0"/>
              </a:rPr>
              <a:t>Kurset</a:t>
            </a:r>
          </a:p>
          <a:p>
            <a:pPr marL="0" indent="0">
              <a:spcBef>
                <a:spcPts val="0"/>
              </a:spcBef>
              <a:buNone/>
            </a:pPr>
            <a:r>
              <a:rPr lang="nb-NO" sz="1900" dirty="0" smtClean="0">
                <a:latin typeface="Times New Roman" panose="02020603050405020304" pitchFamily="18" charset="0"/>
                <a:cs typeface="Times New Roman" panose="02020603050405020304" pitchFamily="18" charset="0"/>
              </a:rPr>
              <a:t>Målgruppen for kurset er mennesker som har hatt astma kort eller lang </a:t>
            </a:r>
            <a:r>
              <a:rPr lang="nb-NO" sz="1900" dirty="0">
                <a:latin typeface="Times New Roman" panose="02020603050405020304" pitchFamily="18" charset="0"/>
                <a:cs typeface="Times New Roman" panose="02020603050405020304" pitchFamily="18" charset="0"/>
              </a:rPr>
              <a:t>tid. Pårørende er velkomne til å delta.</a:t>
            </a:r>
          </a:p>
          <a:p>
            <a:pPr marL="0" indent="0">
              <a:spcBef>
                <a:spcPts val="0"/>
              </a:spcBef>
              <a:buNone/>
            </a:pPr>
            <a:endParaRPr lang="nb-NO" sz="1900" dirty="0" smtClean="0">
              <a:latin typeface="Times New Roman" panose="02020603050405020304" pitchFamily="18" charset="0"/>
              <a:cs typeface="Times New Roman" panose="02020603050405020304" pitchFamily="18" charset="0"/>
            </a:endParaRPr>
          </a:p>
          <a:p>
            <a:pPr marL="0" indent="0">
              <a:spcBef>
                <a:spcPts val="0"/>
              </a:spcBef>
              <a:buNone/>
            </a:pPr>
            <a:r>
              <a:rPr lang="nb-NO" sz="1900" dirty="0" smtClean="0">
                <a:latin typeface="Times New Roman" panose="02020603050405020304" pitchFamily="18" charset="0"/>
                <a:cs typeface="Times New Roman" panose="02020603050405020304" pitchFamily="18" charset="0"/>
              </a:rPr>
              <a:t>Målsettingen med kurset er at deltakerne får økt kunnskap om sykdommen og behandlingen og dermed opplever egenkontroll og anfallsmestring.</a:t>
            </a:r>
            <a:endParaRPr lang="nb-NO" sz="1900" dirty="0">
              <a:latin typeface="Times New Roman" panose="02020603050405020304" pitchFamily="18" charset="0"/>
              <a:cs typeface="Times New Roman" panose="02020603050405020304" pitchFamily="18" charset="0"/>
            </a:endParaRPr>
          </a:p>
        </p:txBody>
      </p:sp>
      <p:sp>
        <p:nvSpPr>
          <p:cNvPr id="4" name="Plassholder for innhold 3"/>
          <p:cNvSpPr>
            <a:spLocks noGrp="1"/>
          </p:cNvSpPr>
          <p:nvPr>
            <p:ph sz="half" idx="2"/>
          </p:nvPr>
        </p:nvSpPr>
        <p:spPr>
          <a:xfrm>
            <a:off x="5076056" y="332656"/>
            <a:ext cx="3960440" cy="6264696"/>
          </a:xfrm>
        </p:spPr>
        <p:txBody>
          <a:bodyPr>
            <a:normAutofit fontScale="62500" lnSpcReduction="20000"/>
          </a:bodyPr>
          <a:lstStyle/>
          <a:p>
            <a:pPr marL="0" indent="0">
              <a:spcBef>
                <a:spcPts val="0"/>
              </a:spcBef>
              <a:buNone/>
            </a:pPr>
            <a:endParaRPr lang="nb-NO" sz="1200" dirty="0" smtClean="0">
              <a:latin typeface="Times New Roman" panose="02020603050405020304" pitchFamily="18" charset="0"/>
              <a:cs typeface="Times New Roman" panose="02020603050405020304" pitchFamily="18" charset="0"/>
            </a:endParaRPr>
          </a:p>
          <a:p>
            <a:pPr marL="0" indent="0">
              <a:spcBef>
                <a:spcPts val="0"/>
              </a:spcBef>
              <a:buNone/>
            </a:pPr>
            <a:r>
              <a:rPr lang="nb-NO" sz="1900" b="1" dirty="0" smtClean="0">
                <a:latin typeface="Times New Roman" panose="02020603050405020304" pitchFamily="18" charset="0"/>
                <a:cs typeface="Times New Roman" panose="02020603050405020304" pitchFamily="18" charset="0"/>
              </a:rPr>
              <a:t> </a:t>
            </a:r>
            <a:endParaRPr lang="nb-NO" sz="1900" b="1" dirty="0">
              <a:latin typeface="Times New Roman" panose="02020603050405020304" pitchFamily="18" charset="0"/>
              <a:cs typeface="Times New Roman" panose="02020603050405020304" pitchFamily="18" charset="0"/>
            </a:endParaRPr>
          </a:p>
          <a:p>
            <a:pPr marL="0" indent="0">
              <a:spcBef>
                <a:spcPts val="0"/>
              </a:spcBef>
              <a:buNone/>
            </a:pPr>
            <a:r>
              <a:rPr lang="nb-NO" sz="1900" dirty="0">
                <a:latin typeface="Times New Roman" panose="02020603050405020304" pitchFamily="18" charset="0"/>
                <a:cs typeface="Times New Roman" panose="02020603050405020304" pitchFamily="18" charset="0"/>
              </a:rPr>
              <a:t>På kurset vil det være gruppeundervisning av lungelege, lungesykepleier og fysioterapeut. Gruppeundervisningen foregår over en hel dag.  Deltakerne får tilbud om individuell oppfølging etter gruppeundervisningen.</a:t>
            </a:r>
          </a:p>
          <a:p>
            <a:pPr marL="0" indent="0">
              <a:spcBef>
                <a:spcPts val="0"/>
              </a:spcBef>
              <a:buNone/>
            </a:pPr>
            <a:endParaRPr lang="nb-NO" sz="1900" b="1" dirty="0" smtClean="0">
              <a:latin typeface="Times New Roman" panose="02020603050405020304" pitchFamily="18" charset="0"/>
              <a:cs typeface="Times New Roman" panose="02020603050405020304" pitchFamily="18" charset="0"/>
            </a:endParaRPr>
          </a:p>
          <a:p>
            <a:pPr marL="0" indent="0">
              <a:spcBef>
                <a:spcPts val="0"/>
              </a:spcBef>
              <a:buNone/>
            </a:pPr>
            <a:endParaRPr lang="nb-NO" sz="1900" b="1" dirty="0" smtClean="0">
              <a:latin typeface="Times New Roman" panose="02020603050405020304" pitchFamily="18" charset="0"/>
              <a:cs typeface="Times New Roman" panose="02020603050405020304" pitchFamily="18" charset="0"/>
            </a:endParaRPr>
          </a:p>
          <a:p>
            <a:pPr marL="0" indent="0">
              <a:spcBef>
                <a:spcPts val="0"/>
              </a:spcBef>
              <a:buNone/>
            </a:pPr>
            <a:endParaRPr lang="nb-NO" sz="1900" b="1" dirty="0" smtClean="0">
              <a:latin typeface="Times New Roman" panose="02020603050405020304" pitchFamily="18" charset="0"/>
              <a:cs typeface="Times New Roman" panose="02020603050405020304" pitchFamily="18" charset="0"/>
            </a:endParaRPr>
          </a:p>
          <a:p>
            <a:pPr marL="0" indent="0">
              <a:spcBef>
                <a:spcPts val="0"/>
              </a:spcBef>
              <a:buNone/>
            </a:pPr>
            <a:r>
              <a:rPr lang="nb-NO" sz="1900" b="1" dirty="0" smtClean="0">
                <a:latin typeface="Times New Roman" panose="02020603050405020304" pitchFamily="18" charset="0"/>
                <a:cs typeface="Times New Roman" panose="02020603050405020304" pitchFamily="18" charset="0"/>
              </a:rPr>
              <a:t>Innhold gruppeundervisning:</a:t>
            </a:r>
          </a:p>
          <a:p>
            <a:r>
              <a:rPr lang="nb-NO" sz="1900" dirty="0" smtClean="0">
                <a:latin typeface="Times New Roman" panose="02020603050405020304" pitchFamily="18" charset="0"/>
                <a:cs typeface="Times New Roman" panose="02020603050405020304" pitchFamily="18" charset="0"/>
              </a:rPr>
              <a:t>Presentasjon av kurset, teamet og deltakerne</a:t>
            </a:r>
            <a:endParaRPr lang="nb-NO" sz="1900" dirty="0">
              <a:latin typeface="Times New Roman" panose="02020603050405020304" pitchFamily="18" charset="0"/>
              <a:cs typeface="Times New Roman" panose="02020603050405020304" pitchFamily="18" charset="0"/>
            </a:endParaRPr>
          </a:p>
          <a:p>
            <a:r>
              <a:rPr lang="nb-NO" sz="1900" dirty="0" smtClean="0">
                <a:latin typeface="Times New Roman" panose="02020603050405020304" pitchFamily="18" charset="0"/>
                <a:cs typeface="Times New Roman" panose="02020603050405020304" pitchFamily="18" charset="0"/>
              </a:rPr>
              <a:t>Hva </a:t>
            </a:r>
            <a:r>
              <a:rPr lang="nb-NO" sz="1900" dirty="0">
                <a:latin typeface="Times New Roman" panose="02020603050405020304" pitchFamily="18" charset="0"/>
                <a:cs typeface="Times New Roman" panose="02020603050405020304" pitchFamily="18" charset="0"/>
              </a:rPr>
              <a:t>er </a:t>
            </a:r>
            <a:r>
              <a:rPr lang="nb-NO" sz="1900" dirty="0" smtClean="0">
                <a:latin typeface="Times New Roman" panose="02020603050405020304" pitchFamily="18" charset="0"/>
                <a:cs typeface="Times New Roman" panose="02020603050405020304" pitchFamily="18" charset="0"/>
              </a:rPr>
              <a:t>astma? – Årsaker, symptomer, behandling</a:t>
            </a:r>
            <a:endParaRPr lang="nb-NO" sz="1900" dirty="0">
              <a:latin typeface="Times New Roman" panose="02020603050405020304" pitchFamily="18" charset="0"/>
              <a:cs typeface="Times New Roman" panose="02020603050405020304" pitchFamily="18" charset="0"/>
            </a:endParaRPr>
          </a:p>
          <a:p>
            <a:r>
              <a:rPr lang="nb-NO" sz="1900" dirty="0">
                <a:latin typeface="Times New Roman" panose="02020603050405020304" pitchFamily="18" charset="0"/>
                <a:cs typeface="Times New Roman" panose="02020603050405020304" pitchFamily="18" charset="0"/>
              </a:rPr>
              <a:t>Hvilke medisiner </a:t>
            </a:r>
            <a:r>
              <a:rPr lang="nb-NO" sz="1900" dirty="0" smtClean="0">
                <a:latin typeface="Times New Roman" panose="02020603050405020304" pitchFamily="18" charset="0"/>
                <a:cs typeface="Times New Roman" panose="02020603050405020304" pitchFamily="18" charset="0"/>
              </a:rPr>
              <a:t>er aktuelle og hvordan virker de?</a:t>
            </a:r>
          </a:p>
          <a:p>
            <a:r>
              <a:rPr lang="nb-NO" sz="1900" dirty="0" smtClean="0">
                <a:latin typeface="Times New Roman" panose="02020603050405020304" pitchFamily="18" charset="0"/>
                <a:cs typeface="Times New Roman" panose="02020603050405020304" pitchFamily="18" charset="0"/>
              </a:rPr>
              <a:t>Lunsj</a:t>
            </a:r>
          </a:p>
          <a:p>
            <a:r>
              <a:rPr lang="nb-NO" sz="1900" dirty="0" smtClean="0">
                <a:latin typeface="Times New Roman" panose="02020603050405020304" pitchFamily="18" charset="0"/>
                <a:cs typeface="Times New Roman" panose="02020603050405020304" pitchFamily="18" charset="0"/>
              </a:rPr>
              <a:t>Hvordan leve godt med astma?</a:t>
            </a:r>
          </a:p>
          <a:p>
            <a:r>
              <a:rPr lang="nb-NO" sz="1900" dirty="0" smtClean="0">
                <a:latin typeface="Times New Roman" panose="02020603050405020304" pitchFamily="18" charset="0"/>
                <a:cs typeface="Times New Roman" panose="02020603050405020304" pitchFamily="18" charset="0"/>
              </a:rPr>
              <a:t>Hvorfor trene?</a:t>
            </a:r>
            <a:endParaRPr lang="nb-NO" sz="1900" dirty="0">
              <a:latin typeface="Times New Roman" panose="02020603050405020304" pitchFamily="18" charset="0"/>
              <a:cs typeface="Times New Roman" panose="02020603050405020304" pitchFamily="18" charset="0"/>
            </a:endParaRPr>
          </a:p>
          <a:p>
            <a:pPr marL="0" indent="0">
              <a:buNone/>
            </a:pPr>
            <a:endParaRPr lang="nb-NO" sz="1900" dirty="0" smtClean="0">
              <a:latin typeface="Times New Roman" panose="02020603050405020304" pitchFamily="18" charset="0"/>
              <a:cs typeface="Times New Roman" panose="02020603050405020304" pitchFamily="18" charset="0"/>
            </a:endParaRPr>
          </a:p>
          <a:p>
            <a:pPr marL="0" indent="0">
              <a:buNone/>
            </a:pPr>
            <a:r>
              <a:rPr lang="nb-NO" sz="1900" dirty="0" smtClean="0">
                <a:latin typeface="Times New Roman" panose="02020603050405020304" pitchFamily="18" charset="0"/>
                <a:cs typeface="Times New Roman" panose="02020603050405020304" pitchFamily="18" charset="0"/>
              </a:rPr>
              <a:t>Det blir dessuten </a:t>
            </a:r>
            <a:r>
              <a:rPr lang="nb-NO" sz="1900" dirty="0">
                <a:latin typeface="Times New Roman" panose="02020603050405020304" pitchFamily="18" charset="0"/>
                <a:cs typeface="Times New Roman" panose="02020603050405020304" pitchFamily="18" charset="0"/>
              </a:rPr>
              <a:t>samtaler i gruppen for at deltakerne skal dra nytte av kompetansen den enkelte har utviklet gjennom erfaring med sykdommen og behandlingen</a:t>
            </a:r>
          </a:p>
          <a:p>
            <a:pPr marL="0" indent="0">
              <a:buNone/>
            </a:pPr>
            <a:endParaRPr lang="nb-NO" sz="1900" dirty="0" smtClean="0">
              <a:latin typeface="Times New Roman" panose="02020603050405020304" pitchFamily="18" charset="0"/>
              <a:cs typeface="Times New Roman" panose="02020603050405020304" pitchFamily="18" charset="0"/>
            </a:endParaRPr>
          </a:p>
          <a:p>
            <a:pPr marL="0" indent="0">
              <a:buNone/>
            </a:pPr>
            <a:r>
              <a:rPr lang="nb-NO" sz="1900" dirty="0" smtClean="0">
                <a:latin typeface="Times New Roman" panose="02020603050405020304" pitchFamily="18" charset="0"/>
                <a:cs typeface="Times New Roman" panose="02020603050405020304" pitchFamily="18" charset="0"/>
              </a:rPr>
              <a:t>Kursmateriellet som brukes </a:t>
            </a:r>
            <a:r>
              <a:rPr lang="nb-NO" sz="1900" dirty="0">
                <a:latin typeface="Times New Roman" panose="02020603050405020304" pitchFamily="18" charset="0"/>
                <a:cs typeface="Times New Roman" panose="02020603050405020304" pitchFamily="18" charset="0"/>
              </a:rPr>
              <a:t>er utarbeidet av </a:t>
            </a:r>
            <a:r>
              <a:rPr lang="nb-NO" sz="1900" dirty="0" smtClean="0">
                <a:latin typeface="Times New Roman" panose="02020603050405020304" pitchFamily="18" charset="0"/>
                <a:cs typeface="Times New Roman" panose="02020603050405020304" pitchFamily="18" charset="0"/>
              </a:rPr>
              <a:t>Nasjonal </a:t>
            </a:r>
            <a:r>
              <a:rPr lang="nb-NO" sz="1900" dirty="0">
                <a:latin typeface="Times New Roman" panose="02020603050405020304" pitchFamily="18" charset="0"/>
                <a:cs typeface="Times New Roman" panose="02020603050405020304" pitchFamily="18" charset="0"/>
              </a:rPr>
              <a:t>Plan </a:t>
            </a:r>
            <a:r>
              <a:rPr lang="nb-NO" sz="1900" dirty="0" smtClean="0">
                <a:latin typeface="Times New Roman" panose="02020603050405020304" pitchFamily="18" charset="0"/>
                <a:cs typeface="Times New Roman" panose="02020603050405020304" pitchFamily="18" charset="0"/>
              </a:rPr>
              <a:t>for Astmaskole, Norges Astma og Allergi Forbund. </a:t>
            </a:r>
            <a:endParaRPr lang="nb-NO" sz="1900" dirty="0">
              <a:latin typeface="Times New Roman" panose="02020603050405020304" pitchFamily="18" charset="0"/>
              <a:cs typeface="Times New Roman" panose="02020603050405020304" pitchFamily="18" charset="0"/>
            </a:endParaRPr>
          </a:p>
          <a:p>
            <a:pPr marL="0" indent="0">
              <a:buNone/>
            </a:pPr>
            <a:r>
              <a:rPr lang="nb-NO" sz="1900" dirty="0">
                <a:latin typeface="Times New Roman" panose="02020603050405020304" pitchFamily="18" charset="0"/>
                <a:cs typeface="Times New Roman" panose="02020603050405020304" pitchFamily="18" charset="0"/>
              </a:rPr>
              <a:t> </a:t>
            </a:r>
          </a:p>
          <a:p>
            <a:pPr marL="0" indent="0">
              <a:buNone/>
            </a:pPr>
            <a:r>
              <a:rPr lang="nb-NO" sz="1900" b="1" dirty="0" smtClean="0">
                <a:latin typeface="Times New Roman" panose="02020603050405020304" pitchFamily="18" charset="0"/>
                <a:cs typeface="Times New Roman" panose="02020603050405020304" pitchFamily="18" charset="0"/>
              </a:rPr>
              <a:t>Individuell oppfølging:</a:t>
            </a:r>
            <a:endParaRPr lang="nb-NO" sz="1900" dirty="0">
              <a:latin typeface="Times New Roman" panose="02020603050405020304" pitchFamily="18" charset="0"/>
              <a:cs typeface="Times New Roman" panose="02020603050405020304" pitchFamily="18" charset="0"/>
            </a:endParaRPr>
          </a:p>
          <a:p>
            <a:pPr marL="0" indent="0">
              <a:buNone/>
            </a:pPr>
            <a:r>
              <a:rPr lang="nb-NO" sz="1900" dirty="0" smtClean="0">
                <a:latin typeface="Times New Roman" panose="02020603050405020304" pitchFamily="18" charset="0"/>
                <a:cs typeface="Times New Roman" panose="02020603050405020304" pitchFamily="18" charset="0"/>
              </a:rPr>
              <a:t>Hver enkelt får tilpasset behandlingsplan og oppfølging i forhold til individuelle astmaproblemer 2–3 ganger hos lungesykepleier.  Eventuell oppfølging hos annet helsepersonell som del av kurset, vurderes individuelt. </a:t>
            </a:r>
            <a:endParaRPr lang="nb-NO" sz="1900" dirty="0">
              <a:latin typeface="Times New Roman" panose="02020603050405020304" pitchFamily="18" charset="0"/>
              <a:cs typeface="Times New Roman" panose="02020603050405020304" pitchFamily="18" charset="0"/>
            </a:endParaRPr>
          </a:p>
          <a:p>
            <a:pPr marL="0" indent="0">
              <a:buNone/>
            </a:pPr>
            <a:endParaRPr lang="nb-NO" sz="1900" dirty="0" smtClean="0"/>
          </a:p>
          <a:p>
            <a:pPr marL="0" indent="0">
              <a:buNone/>
              <a:defRPr/>
            </a:pPr>
            <a:r>
              <a:rPr lang="nb-NO" altLang="nb-NO" sz="1900" dirty="0">
                <a:latin typeface="Arial Rounded MT Bold" panose="020F0704030504030204" pitchFamily="34" charset="0"/>
                <a:cs typeface="Aharoni" panose="02010803020104030203" pitchFamily="2" charset="-79"/>
              </a:rPr>
              <a:t>Har du eller dine pårørende spørsmål om kurset</a:t>
            </a:r>
            <a:r>
              <a:rPr lang="nb-NO" altLang="nb-NO" sz="1900" dirty="0">
                <a:latin typeface="Arial Rounded MT Bold" panose="020F0704030504030204" pitchFamily="34" charset="0"/>
                <a:cs typeface="Times New Roman" panose="02020603050405020304" pitchFamily="18" charset="0"/>
              </a:rPr>
              <a:t>?</a:t>
            </a:r>
          </a:p>
          <a:p>
            <a:pPr marL="0" indent="0">
              <a:buNone/>
              <a:defRPr/>
            </a:pPr>
            <a:endParaRPr lang="nb-NO" altLang="nb-NO" sz="1900" b="1" dirty="0">
              <a:latin typeface="Times New Roman" panose="02020603050405020304" pitchFamily="18" charset="0"/>
              <a:cs typeface="Times New Roman" panose="02020603050405020304" pitchFamily="18" charset="0"/>
            </a:endParaRPr>
          </a:p>
          <a:p>
            <a:pPr marL="0" indent="0">
              <a:buNone/>
              <a:defRPr/>
            </a:pPr>
            <a:r>
              <a:rPr lang="nb-NO" altLang="nb-NO" sz="1900" b="1" dirty="0">
                <a:latin typeface="Arial Rounded MT Bold" panose="020F0704030504030204" pitchFamily="34" charset="0"/>
                <a:cs typeface="Times New Roman" panose="02020603050405020304" pitchFamily="18" charset="0"/>
              </a:rPr>
              <a:t>Kontakt</a:t>
            </a:r>
          </a:p>
          <a:p>
            <a:pPr marL="0" indent="0">
              <a:buNone/>
              <a:defRPr/>
            </a:pPr>
            <a:r>
              <a:rPr lang="nb-NO" altLang="nb-NO" sz="1900" dirty="0">
                <a:latin typeface="Times New Roman" panose="02020603050405020304" pitchFamily="18" charset="0"/>
                <a:cs typeface="Times New Roman" panose="02020603050405020304" pitchFamily="18" charset="0"/>
              </a:rPr>
              <a:t>Pasient- og pårørendeopplæring</a:t>
            </a:r>
          </a:p>
          <a:p>
            <a:pPr marL="0" indent="0">
              <a:buNone/>
              <a:defRPr/>
            </a:pPr>
            <a:r>
              <a:rPr lang="nb-NO" altLang="nb-NO" sz="1900" dirty="0">
                <a:latin typeface="Times New Roman" panose="02020603050405020304" pitchFamily="18" charset="0"/>
                <a:cs typeface="Times New Roman" panose="02020603050405020304" pitchFamily="18" charset="0"/>
              </a:rPr>
              <a:t>Tlf.: 23 22 52 60</a:t>
            </a:r>
          </a:p>
          <a:p>
            <a:pPr marL="0" indent="0">
              <a:buNone/>
              <a:defRPr/>
            </a:pPr>
            <a:r>
              <a:rPr lang="nb-NO" altLang="nb-NO" sz="1900" dirty="0">
                <a:latin typeface="Times New Roman" panose="02020603050405020304" pitchFamily="18" charset="0"/>
                <a:cs typeface="Times New Roman" panose="02020603050405020304" pitchFamily="18" charset="0"/>
              </a:rPr>
              <a:t>Mail: ppo@lds.no</a:t>
            </a:r>
          </a:p>
          <a:p>
            <a:pPr marL="0" indent="0">
              <a:buNone/>
            </a:pPr>
            <a:endParaRPr lang="nb-NO" sz="1900" dirty="0" smtClean="0"/>
          </a:p>
        </p:txBody>
      </p:sp>
    </p:spTree>
    <p:extLst>
      <p:ext uri="{BB962C8B-B14F-4D97-AF65-F5344CB8AC3E}">
        <p14:creationId xmlns:p14="http://schemas.microsoft.com/office/powerpoint/2010/main" val="44907113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454</TotalTime>
  <Words>369</Words>
  <Application>Microsoft Office PowerPoint</Application>
  <PresentationFormat>Skjermfremvisning (4:3)</PresentationFormat>
  <Paragraphs>76</Paragraphs>
  <Slides>2</Slides>
  <Notes>1</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2</vt:i4>
      </vt:variant>
    </vt:vector>
  </HeadingPairs>
  <TitlesOfParts>
    <vt:vector size="8" baseType="lpstr">
      <vt:lpstr>Aharoni</vt:lpstr>
      <vt:lpstr>Arial</vt:lpstr>
      <vt:lpstr>Arial Rounded MT Bold</vt:lpstr>
      <vt:lpstr>Calibri</vt:lpstr>
      <vt:lpstr>Times New Roman</vt:lpstr>
      <vt:lpstr>Office-tema</vt:lpstr>
      <vt:lpstr>Astma - kurs</vt:lpstr>
      <vt:lpstr>PowerPoint-presentasjon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Johan</dc:creator>
  <cp:lastModifiedBy>Kirsti Jenssen</cp:lastModifiedBy>
  <cp:revision>36</cp:revision>
  <cp:lastPrinted>2015-09-30T12:53:59Z</cp:lastPrinted>
  <dcterms:created xsi:type="dcterms:W3CDTF">2015-07-28T11:43:49Z</dcterms:created>
  <dcterms:modified xsi:type="dcterms:W3CDTF">2015-10-01T09:31:26Z</dcterms:modified>
</cp:coreProperties>
</file>